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handoutMasterIdLst>
    <p:handoutMasterId r:id="rId67"/>
  </p:handoutMasterIdLst>
  <p:sldIdLst>
    <p:sldId id="375" r:id="rId5"/>
    <p:sldId id="431" r:id="rId6"/>
    <p:sldId id="377" r:id="rId7"/>
    <p:sldId id="427" r:id="rId8"/>
    <p:sldId id="428" r:id="rId9"/>
    <p:sldId id="426" r:id="rId10"/>
    <p:sldId id="376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12" r:id="rId22"/>
    <p:sldId id="382" r:id="rId23"/>
    <p:sldId id="439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35" r:id="rId32"/>
    <p:sldId id="389" r:id="rId33"/>
    <p:sldId id="392" r:id="rId34"/>
    <p:sldId id="393" r:id="rId35"/>
    <p:sldId id="394" r:id="rId36"/>
    <p:sldId id="400" r:id="rId37"/>
    <p:sldId id="401" r:id="rId38"/>
    <p:sldId id="402" r:id="rId39"/>
    <p:sldId id="395" r:id="rId40"/>
    <p:sldId id="403" r:id="rId41"/>
    <p:sldId id="404" r:id="rId42"/>
    <p:sldId id="405" r:id="rId43"/>
    <p:sldId id="396" r:id="rId44"/>
    <p:sldId id="406" r:id="rId45"/>
    <p:sldId id="407" r:id="rId46"/>
    <p:sldId id="422" r:id="rId47"/>
    <p:sldId id="399" r:id="rId48"/>
    <p:sldId id="409" r:id="rId49"/>
    <p:sldId id="430" r:id="rId50"/>
    <p:sldId id="429" r:id="rId51"/>
    <p:sldId id="436" r:id="rId52"/>
    <p:sldId id="411" r:id="rId53"/>
    <p:sldId id="416" r:id="rId54"/>
    <p:sldId id="413" r:id="rId55"/>
    <p:sldId id="414" r:id="rId56"/>
    <p:sldId id="415" r:id="rId57"/>
    <p:sldId id="437" r:id="rId58"/>
    <p:sldId id="419" r:id="rId59"/>
    <p:sldId id="420" r:id="rId60"/>
    <p:sldId id="421" r:id="rId61"/>
    <p:sldId id="424" r:id="rId62"/>
    <p:sldId id="423" r:id="rId63"/>
    <p:sldId id="425" r:id="rId64"/>
    <p:sldId id="438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2" d="100"/>
          <a:sy n="72" d="100"/>
        </p:scale>
        <p:origin x="62" y="1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Introduction to 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04774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Single </a:t>
            </a:r>
            <a:r>
              <a:rPr lang="en-US" b="0" dirty="0" err="1">
                <a:latin typeface="+mn-lt"/>
              </a:rPr>
              <a:t>homography</a:t>
            </a:r>
            <a:r>
              <a:rPr lang="en-US" b="0" dirty="0">
                <a:latin typeface="+mn-lt"/>
              </a:rPr>
              <a:t> imposes limitations</a:t>
            </a:r>
          </a:p>
          <a:p>
            <a:r>
              <a:rPr lang="en-US" b="0" dirty="0">
                <a:latin typeface="+mn-lt"/>
              </a:rPr>
              <a:t>Model is restricted to planar transformations</a:t>
            </a:r>
          </a:p>
          <a:p>
            <a:r>
              <a:rPr lang="en-US" b="0" dirty="0">
                <a:latin typeface="+mn-lt"/>
              </a:rPr>
              <a:t>Model assumes:</a:t>
            </a:r>
            <a:endParaRPr lang="en-US" dirty="0"/>
          </a:p>
          <a:p>
            <a:pPr lvl="1"/>
            <a:r>
              <a:rPr lang="en-US" dirty="0">
                <a:latin typeface="+mn-lt"/>
              </a:rPr>
              <a:t>The transformation </a:t>
            </a:r>
            <a:r>
              <a:rPr lang="en-US" b="1" dirty="0">
                <a:latin typeface="+mn-lt"/>
              </a:rPr>
              <a:t>does not account for parallax</a:t>
            </a:r>
          </a:p>
          <a:p>
            <a:pPr lvl="1"/>
            <a:r>
              <a:rPr lang="en-US" b="0" dirty="0">
                <a:latin typeface="+mn-lt"/>
              </a:rPr>
              <a:t>All objects in image are at a </a:t>
            </a:r>
            <a:r>
              <a:rPr lang="en-US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dirty="0">
                <a:latin typeface="+mn-lt"/>
              </a:rPr>
              <a:t>Only </a:t>
            </a:r>
            <a:r>
              <a:rPr lang="en-US" b="1" dirty="0">
                <a:latin typeface="+mn-lt"/>
              </a:rPr>
              <a:t>small changes in camera pose  </a:t>
            </a:r>
          </a:p>
          <a:p>
            <a:r>
              <a:rPr lang="en-US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dirty="0">
                <a:latin typeface="+mn-lt"/>
              </a:rPr>
              <a:t>Beyond the scope of this course   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Huber estimator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least squares solution of linear set of equations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34630</TotalTime>
  <Words>2438</Words>
  <Application>Microsoft Office PowerPoint</Application>
  <PresentationFormat>Widescreen</PresentationFormat>
  <Paragraphs>440</Paragraphs>
  <Slides>61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Introduction to Image Stitching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1054</cp:revision>
  <cp:lastPrinted>2019-03-10T03:16:43Z</cp:lastPrinted>
  <dcterms:created xsi:type="dcterms:W3CDTF">2013-02-15T23:12:42Z</dcterms:created>
  <dcterms:modified xsi:type="dcterms:W3CDTF">2023-04-05T02:10:39Z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